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sldIdLst>
    <p:sldId id="256" r:id="rId4"/>
    <p:sldId id="257" r:id="rId5"/>
    <p:sldId id="258" r:id="rId6"/>
    <p:sldId id="269" r:id="rId7"/>
    <p:sldId id="297" r:id="rId8"/>
    <p:sldId id="298" r:id="rId9"/>
    <p:sldId id="262" r:id="rId10"/>
    <p:sldId id="259" r:id="rId11"/>
    <p:sldId id="260" r:id="rId12"/>
    <p:sldId id="261" r:id="rId13"/>
    <p:sldId id="263" r:id="rId14"/>
    <p:sldId id="264" r:id="rId15"/>
    <p:sldId id="265" r:id="rId16"/>
    <p:sldId id="266" r:id="rId17"/>
    <p:sldId id="272" r:id="rId18"/>
    <p:sldId id="279" r:id="rId19"/>
    <p:sldId id="280" r:id="rId20"/>
    <p:sldId id="281" r:id="rId21"/>
    <p:sldId id="289" r:id="rId22"/>
    <p:sldId id="267" r:id="rId23"/>
    <p:sldId id="287" r:id="rId24"/>
    <p:sldId id="299" r:id="rId25"/>
    <p:sldId id="268" r:id="rId26"/>
    <p:sldId id="288" r:id="rId27"/>
    <p:sldId id="300" r:id="rId28"/>
    <p:sldId id="301" r:id="rId29"/>
    <p:sldId id="303" r:id="rId30"/>
    <p:sldId id="304" r:id="rId31"/>
    <p:sldId id="302" r:id="rId32"/>
    <p:sldId id="270" r:id="rId33"/>
    <p:sldId id="27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167" d="100"/>
          <a:sy n="167" d="100"/>
        </p:scale>
        <p:origin x="-1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4A2308-4DF4-40FF-9541-AC985C7D3567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1964794-0AA8-4CDD-AEB9-56B228679EE2}" type="slidenum">
              <a:rPr lang="ru-RU" smtClean="0"/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485775"/>
            <a:ext cx="7172325" cy="1133475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/>
              <a:t>Дипломный проект</a:t>
            </a:r>
            <a:br>
              <a:rPr lang="ru-RU" sz="2400" dirty="0"/>
            </a:br>
            <a:r>
              <a:rPr lang="ru-RU" sz="2400" dirty="0"/>
              <a:t>Тестирование веб сайта </a:t>
            </a:r>
            <a:r>
              <a:rPr lang="en-US" sz="2400" dirty="0">
                <a:highlight>
                  <a:srgbClr val="0000FF"/>
                </a:highlight>
              </a:rPr>
              <a:t>www.stenova.ru</a:t>
            </a:r>
            <a:endParaRPr lang="ru-RU" sz="2400" dirty="0">
              <a:highlight>
                <a:srgbClr val="0000FF"/>
              </a:highligh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857624"/>
            <a:ext cx="7877175" cy="3000375"/>
          </a:xfrm>
        </p:spPr>
        <p:txBody>
          <a:bodyPr>
            <a:normAutofit fontScale="40000" lnSpcReduction="20000"/>
          </a:bodyPr>
          <a:lstStyle/>
          <a:p>
            <a:r>
              <a:rPr lang="ru-RU" sz="6000" dirty="0">
                <a:highlight>
                  <a:srgbClr val="00FFFF"/>
                </a:highlight>
              </a:rPr>
              <a:t>Команда тестировщиков: </a:t>
            </a:r>
            <a:endParaRPr lang="ru-RU" sz="6000" dirty="0">
              <a:highlight>
                <a:srgbClr val="00FFFF"/>
              </a:highlight>
            </a:endParaRPr>
          </a:p>
          <a:p>
            <a:endParaRPr lang="ru-RU" sz="6000" dirty="0">
              <a:highlight>
                <a:srgbClr val="00FFFF"/>
              </a:highlight>
            </a:endParaRPr>
          </a:p>
          <a:p>
            <a:r>
              <a:rPr lang="ru-RU" sz="6000" dirty="0">
                <a:highlight>
                  <a:srgbClr val="00FFFF"/>
                </a:highlight>
              </a:rPr>
              <a:t>Захаров С.С.                                               </a:t>
            </a:r>
            <a:endParaRPr lang="ru-RU" sz="6000" dirty="0">
              <a:highlight>
                <a:srgbClr val="00FFFF"/>
              </a:highlight>
            </a:endParaRPr>
          </a:p>
          <a:p>
            <a:r>
              <a:rPr lang="ru-RU" sz="6000" dirty="0">
                <a:highlight>
                  <a:srgbClr val="00FFFF"/>
                </a:highlight>
              </a:rPr>
              <a:t>Зубайров Н.З.</a:t>
            </a:r>
            <a:endParaRPr lang="ru-RU" sz="6000" dirty="0">
              <a:highlight>
                <a:srgbClr val="00FFFF"/>
              </a:highlight>
            </a:endParaRPr>
          </a:p>
          <a:p>
            <a:r>
              <a:rPr lang="ru-RU" sz="6000" dirty="0">
                <a:highlight>
                  <a:srgbClr val="00FFFF"/>
                </a:highlight>
              </a:rPr>
              <a:t>Поляков А.В.                                              </a:t>
            </a:r>
            <a:endParaRPr lang="ru-RU" sz="6000" dirty="0">
              <a:highlight>
                <a:srgbClr val="00FFFF"/>
              </a:highlight>
            </a:endParaRPr>
          </a:p>
          <a:p>
            <a:endParaRPr lang="ru-RU" sz="6000" dirty="0">
              <a:highlight>
                <a:srgbClr val="00FFFF"/>
              </a:highlight>
            </a:endParaRPr>
          </a:p>
          <a:p>
            <a:r>
              <a:rPr lang="ru-RU" dirty="0"/>
              <a:t>                                               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24" y="1943100"/>
            <a:ext cx="2763876" cy="243840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8763001" y="485774"/>
            <a:ext cx="3428999" cy="11334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QA 315</a:t>
            </a:r>
            <a:endParaRPr lang="ru-RU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70924" y="4381500"/>
            <a:ext cx="2763876" cy="5048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Montserrat" panose="020F0502020204030204" pitchFamily="2" charset="-52"/>
              </a:rPr>
              <a:t>Victoria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Montserrat" panose="020F0502020204030204" pitchFamily="2" charset="-52"/>
              </a:rPr>
              <a:t>Stenova</a:t>
            </a:r>
            <a:endParaRPr lang="ru-RU" sz="2400" dirty="0"/>
          </a:p>
        </p:txBody>
      </p:sp>
      <p:pic>
        <p:nvPicPr>
          <p:cNvPr id="4" name="Изображение 3" descr="Снимок экрана (2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390" y="4381500"/>
            <a:ext cx="2459355" cy="20815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400" y="685800"/>
            <a:ext cx="8814435" cy="104965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>
            <a:normAutofit fontScale="90000"/>
          </a:bodyPr>
          <a:lstStyle/>
          <a:p>
            <a:r>
              <a:rPr lang="ru-RU" altLang="en-US"/>
              <a:t>Функционал подлежащий тестированию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384175" y="2058670"/>
            <a:ext cx="5624830" cy="3935730"/>
          </a:xfrm>
        </p:spPr>
        <p:txBody>
          <a:bodyPr/>
          <a:lstStyle/>
          <a:p>
            <a:r>
              <a:rPr lang="ru-RU" altLang="en-US"/>
              <a:t>- регистрация/авторизация пользователя</a:t>
            </a:r>
            <a:endParaRPr lang="ru-RU" altLang="en-US"/>
          </a:p>
          <a:p>
            <a:r>
              <a:rPr lang="ru-RU" altLang="en-US"/>
              <a:t>- корзина(составление, оформление, изменение заказа,</a:t>
            </a:r>
            <a:r>
              <a:rPr lang="ru-RU" altLang="en-US">
                <a:solidFill>
                  <a:srgbClr val="FFFF00"/>
                </a:solidFill>
              </a:rPr>
              <a:t> </a:t>
            </a:r>
            <a:r>
              <a:rPr lang="ru-RU" altLang="en-US"/>
              <a:t>выбор доставки)</a:t>
            </a:r>
            <a:endParaRPr lang="ru-RU" altLang="en-US"/>
          </a:p>
          <a:p>
            <a:r>
              <a:rPr lang="ru-RU" altLang="en-US"/>
              <a:t>- личный кабинет(просмотр истории заказов, просмотр баллов)</a:t>
            </a:r>
            <a:endParaRPr lang="ru-RU" altLang="en-US"/>
          </a:p>
          <a:p>
            <a:r>
              <a:rPr lang="ru-RU" altLang="en-US"/>
              <a:t>- возможность обратной связи(сообщения в чат боте, возможность оставить отзыв)</a:t>
            </a:r>
            <a:endParaRPr lang="ru-RU" altLang="en-US"/>
          </a:p>
          <a:p>
            <a:r>
              <a:rPr lang="ru-RU" altLang="en-US">
                <a:solidFill>
                  <a:srgbClr val="FFFF00"/>
                </a:solidFill>
              </a:rPr>
              <a:t>Проверки описаны в чек-листе(810 проверок)</a:t>
            </a:r>
            <a:endParaRPr lang="ru-RU" altLang="en-US">
              <a:solidFill>
                <a:srgbClr val="FFFF00"/>
              </a:solidFill>
            </a:endParaRPr>
          </a:p>
        </p:txBody>
      </p:sp>
      <p:pic>
        <p:nvPicPr>
          <p:cNvPr id="6" name="Изображение 5" descr="Снимок экрана (1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1535" y="2174875"/>
            <a:ext cx="6260465" cy="3313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6405" y="341630"/>
            <a:ext cx="5205095" cy="132270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тест кейсы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7748905" y="647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ссылка на диск</a:t>
            </a:r>
            <a:endParaRPr lang="ru-RU" altLang="en-US"/>
          </a:p>
        </p:txBody>
      </p:sp>
      <p:pic>
        <p:nvPicPr>
          <p:cNvPr id="5" name="Изображение 4" descr="Снимок экрана (9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1853565"/>
            <a:ext cx="10975975" cy="46551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845" y="359410"/>
            <a:ext cx="5946140" cy="96901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Зафиксированные баги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3799840" y="2164715"/>
            <a:ext cx="5420360" cy="1472565"/>
          </a:xfrm>
        </p:spPr>
        <p:txBody>
          <a:bodyPr>
            <a:noAutofit/>
          </a:bodyPr>
          <a:lstStyle/>
          <a:p>
            <a:r>
              <a:rPr lang="ru-RU" altLang="en-US" sz="2400"/>
              <a:t>Выполнено </a:t>
            </a:r>
            <a:r>
              <a:rPr lang="en-US" altLang="ru-RU" sz="2400"/>
              <a:t>74</a:t>
            </a:r>
            <a:r>
              <a:rPr lang="ru-RU" altLang="en-US" sz="2400"/>
              <a:t> тест кейса</a:t>
            </a:r>
            <a:endParaRPr lang="ru-RU" altLang="en-US" sz="2400"/>
          </a:p>
          <a:p>
            <a:r>
              <a:rPr lang="ru-RU" altLang="en-US" sz="2400"/>
              <a:t>статус </a:t>
            </a:r>
            <a:r>
              <a:rPr lang="ru-RU" altLang="en-US" sz="2400">
                <a:highlight>
                  <a:srgbClr val="00FF00"/>
                </a:highlight>
              </a:rPr>
              <a:t> пройден</a:t>
            </a:r>
            <a:r>
              <a:rPr lang="ru-RU" altLang="en-US" sz="2400"/>
              <a:t> - </a:t>
            </a:r>
            <a:r>
              <a:rPr lang="en-US" altLang="ru-RU" sz="2400"/>
              <a:t>63</a:t>
            </a:r>
            <a:endParaRPr lang="ru-RU" altLang="en-US" sz="2400"/>
          </a:p>
          <a:p>
            <a:r>
              <a:rPr lang="ru-RU" altLang="en-US" sz="2400"/>
              <a:t>статус </a:t>
            </a:r>
            <a:r>
              <a:rPr lang="ru-RU" altLang="en-US" sz="2400">
                <a:highlight>
                  <a:srgbClr val="FF0000"/>
                </a:highlight>
              </a:rPr>
              <a:t>не пройден</a:t>
            </a:r>
            <a:r>
              <a:rPr lang="ru-RU" altLang="en-US" sz="2400"/>
              <a:t> - </a:t>
            </a:r>
            <a:r>
              <a:rPr lang="en-US" altLang="ru-RU" sz="2400"/>
              <a:t>1</a:t>
            </a:r>
            <a:r>
              <a:rPr lang="ru-RU" altLang="en-US" sz="2400"/>
              <a:t>1</a:t>
            </a:r>
            <a:endParaRPr lang="ru-RU" altLang="en-US" sz="2400"/>
          </a:p>
          <a:p>
            <a:r>
              <a:rPr lang="ru-RU" altLang="en-US" sz="2400"/>
              <a:t>Все обнаруженные баги зафиксированы в баг репортах</a:t>
            </a:r>
            <a:endParaRPr lang="ru-RU" altLang="en-US" sz="24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9607550" y="1089660"/>
            <a:ext cx="4860290" cy="2011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ru-RU" altLang="en-US"/>
          </a:p>
        </p:txBody>
      </p:sp>
      <p:pic>
        <p:nvPicPr>
          <p:cNvPr id="8" name="Изображение 7" descr="Снимок экрана (4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1579245"/>
            <a:ext cx="3439795" cy="1751965"/>
          </a:xfrm>
          <a:prstGeom prst="rect">
            <a:avLst/>
          </a:prstGeom>
        </p:spPr>
      </p:pic>
      <p:pic>
        <p:nvPicPr>
          <p:cNvPr id="4" name="Изображение 3" descr="Снимок экрана (5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0" y="671830"/>
            <a:ext cx="3608070" cy="25628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530" y="685800"/>
            <a:ext cx="4479290" cy="102616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Баг репорты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68275" y="1791970"/>
            <a:ext cx="8148955" cy="4202430"/>
          </a:xfrm>
        </p:spPr>
        <p:txBody>
          <a:bodyPr/>
          <a:lstStyle/>
          <a:p>
            <a:r>
              <a:rPr lang="ru-RU" altLang="en-US"/>
              <a:t>скрин баг репортов</a:t>
            </a:r>
            <a:endParaRPr lang="ru-RU" altLang="en-US"/>
          </a:p>
        </p:txBody>
      </p:sp>
      <p:pic>
        <p:nvPicPr>
          <p:cNvPr id="4" name="Изображение 3" descr="Снимок экрана (2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7805" y="281940"/>
            <a:ext cx="2773045" cy="2279650"/>
          </a:xfrm>
          <a:prstGeom prst="rect">
            <a:avLst/>
          </a:prstGeom>
        </p:spPr>
      </p:pic>
      <p:pic>
        <p:nvPicPr>
          <p:cNvPr id="6" name="Изображение 5" descr="Снимок экрана 2025-01-12 1854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2130425"/>
            <a:ext cx="8856980" cy="37090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660" y="229870"/>
            <a:ext cx="7735570" cy="167068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кросс браузерное тестирование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4" name="Изображение 3" descr="Снимок экрана (2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" y="2276475"/>
            <a:ext cx="11044555" cy="371792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962275" y="6069965"/>
            <a:ext cx="4342130" cy="595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>
                <a:solidFill>
                  <a:schemeClr val="bg1"/>
                </a:solidFill>
                <a:highlight>
                  <a:srgbClr val="FFFF00"/>
                </a:highlight>
              </a:rPr>
              <a:t>Браузеры взяты из документации</a:t>
            </a:r>
            <a:endParaRPr lang="ru-RU" altLang="en-US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6" name="Изображение 5" descr="Снимок экрана (3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375" y="229870"/>
            <a:ext cx="3458845" cy="1505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7030" y="220345"/>
            <a:ext cx="7577455" cy="191897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Баги </a:t>
            </a:r>
            <a:r>
              <a:rPr lang="ru-RU" altLang="en-US">
                <a:solidFill>
                  <a:schemeClr val="tx1"/>
                </a:solidFill>
              </a:rPr>
              <a:t>кроссбраузерного </a:t>
            </a:r>
            <a:r>
              <a:rPr lang="ru-RU" altLang="en-US"/>
              <a:t>тестирования</a:t>
            </a:r>
            <a:br>
              <a:rPr lang="ru-RU" altLang="en-US"/>
            </a:br>
            <a:endParaRPr lang="ru-RU" altLang="en-US"/>
          </a:p>
        </p:txBody>
      </p:sp>
      <p:pic>
        <p:nvPicPr>
          <p:cNvPr id="5" name="Изображение 4" descr="Снимок экрана (4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635" y="2345690"/>
            <a:ext cx="4975225" cy="2497455"/>
          </a:xfrm>
          <a:prstGeom prst="rect">
            <a:avLst/>
          </a:prstGeom>
        </p:spPr>
      </p:pic>
      <p:pic>
        <p:nvPicPr>
          <p:cNvPr id="4" name="Изображение 3" descr="Снимок экрана (5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345690"/>
            <a:ext cx="4505325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930" y="685800"/>
            <a:ext cx="7181215" cy="114554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Тестирование мобильного сайта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4" name="Изображение 3" descr="Снимок экрана (5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" y="2026920"/>
            <a:ext cx="7120890" cy="4110355"/>
          </a:xfrm>
          <a:prstGeom prst="rect">
            <a:avLst/>
          </a:prstGeom>
        </p:spPr>
      </p:pic>
      <p:pic>
        <p:nvPicPr>
          <p:cNvPr id="6" name="Изображение 5" descr="WhatsApp Image 2024-11-10 at 21.14.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0" y="71755"/>
            <a:ext cx="2929890" cy="651383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3644265" y="64935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850 проверок</a:t>
            </a:r>
            <a:endParaRPr lang="ru-RU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005" y="685800"/>
            <a:ext cx="8696960" cy="168656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тест кейсы мобильной версии сайта</a:t>
            </a:r>
            <a:endParaRPr lang="ru-RU" altLang="en-US"/>
          </a:p>
        </p:txBody>
      </p:sp>
      <p:pic>
        <p:nvPicPr>
          <p:cNvPr id="4" name="Изображение 3" descr="Снимок экрана (7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2438400"/>
            <a:ext cx="6725285" cy="4161155"/>
          </a:xfrm>
          <a:prstGeom prst="rect">
            <a:avLst/>
          </a:prstGeom>
        </p:spPr>
      </p:pic>
      <p:pic>
        <p:nvPicPr>
          <p:cNvPr id="5" name="Изображение 4" descr="Снимок экрана (7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275" y="685800"/>
            <a:ext cx="2314575" cy="5327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005" y="381000"/>
            <a:ext cx="7696200" cy="146812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баги мобильной версии сайта</a:t>
            </a:r>
            <a:endParaRPr lang="ru-RU" altLang="en-US"/>
          </a:p>
        </p:txBody>
      </p:sp>
      <p:pic>
        <p:nvPicPr>
          <p:cNvPr id="4" name="Изображение 3" descr="Снимок экрана (7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142875"/>
            <a:ext cx="2425065" cy="5362575"/>
          </a:xfrm>
          <a:prstGeom prst="rect">
            <a:avLst/>
          </a:prstGeom>
        </p:spPr>
      </p:pic>
      <p:pic>
        <p:nvPicPr>
          <p:cNvPr id="3" name="Изображение 2" descr="Снимок экрана 2025-01-12 1856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" y="2390775"/>
            <a:ext cx="8734425" cy="35229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8780" y="304800"/>
            <a:ext cx="6467475" cy="137223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>
            <a:normAutofit fontScale="90000"/>
          </a:bodyPr>
          <a:lstStyle/>
          <a:p>
            <a:r>
              <a:rPr lang="ru-RU" altLang="en-US"/>
              <a:t>Зафиксированные баги </a:t>
            </a:r>
            <a:br>
              <a:rPr lang="ru-RU" altLang="en-US"/>
            </a:br>
            <a:r>
              <a:rPr lang="ru-RU" altLang="en-US"/>
              <a:t>в мобильной версии сайта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83895" y="2772410"/>
            <a:ext cx="8536305" cy="3221990"/>
          </a:xfrm>
        </p:spPr>
        <p:txBody>
          <a:bodyPr/>
          <a:lstStyle/>
          <a:p>
            <a:r>
              <a:rPr lang="ru-RU" altLang="en-US"/>
              <a:t>Выполнено 79 тест кейсов</a:t>
            </a:r>
            <a:endParaRPr lang="ru-RU" altLang="en-US"/>
          </a:p>
          <a:p>
            <a:r>
              <a:rPr lang="ru-RU" altLang="en-US"/>
              <a:t>Статус </a:t>
            </a:r>
            <a:r>
              <a:rPr lang="ru-RU" altLang="en-US">
                <a:solidFill>
                  <a:schemeClr val="bg1"/>
                </a:solidFill>
                <a:highlight>
                  <a:srgbClr val="00FF00"/>
                </a:highlight>
              </a:rPr>
              <a:t>пройден</a:t>
            </a:r>
            <a:r>
              <a:rPr lang="ru-RU" altLang="en-US">
                <a:solidFill>
                  <a:srgbClr val="00B050"/>
                </a:solidFill>
                <a:highlight>
                  <a:srgbClr val="00FF00"/>
                </a:highlight>
              </a:rPr>
              <a:t> </a:t>
            </a:r>
            <a:r>
              <a:rPr lang="ru-RU" altLang="en-US"/>
              <a:t>  66</a:t>
            </a:r>
            <a:endParaRPr lang="ru-RU" altLang="en-US"/>
          </a:p>
          <a:p>
            <a:r>
              <a:rPr lang="ru-RU" altLang="en-US"/>
              <a:t>Статус </a:t>
            </a:r>
            <a:r>
              <a:rPr lang="ru-RU" altLang="en-US">
                <a:highlight>
                  <a:srgbClr val="FF0000"/>
                </a:highlight>
              </a:rPr>
              <a:t>не пройден</a:t>
            </a:r>
            <a:r>
              <a:rPr lang="ru-RU" altLang="en-US"/>
              <a:t>  1</a:t>
            </a:r>
            <a:r>
              <a:rPr lang="en-US" altLang="ru-RU"/>
              <a:t>2</a:t>
            </a:r>
            <a:endParaRPr lang="en-US" altLang="ru-RU"/>
          </a:p>
        </p:txBody>
      </p:sp>
      <p:pic>
        <p:nvPicPr>
          <p:cNvPr id="5" name="Изображение 4" descr="Снимок экрана (8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2825" y="304800"/>
            <a:ext cx="4200525" cy="2352675"/>
          </a:xfrm>
          <a:prstGeom prst="rect">
            <a:avLst/>
          </a:prstGeom>
        </p:spPr>
      </p:pic>
      <p:pic>
        <p:nvPicPr>
          <p:cNvPr id="6" name="Изображение 5" descr="Снимок экрана (8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2813050"/>
            <a:ext cx="6010275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" y="0"/>
            <a:ext cx="7743824" cy="863600"/>
          </a:xfrm>
        </p:spPr>
        <p:txBody>
          <a:bodyPr>
            <a:normAutofit/>
          </a:bodyPr>
          <a:lstStyle/>
          <a:p>
            <a:r>
              <a:rPr lang="ru-RU" sz="3200" dirty="0"/>
              <a:t>Кратко об объекте тестирования</a:t>
            </a:r>
            <a:endParaRPr lang="ru-RU" sz="3200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0" y="1371600"/>
            <a:ext cx="4324350" cy="46228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Сайт предназначен для продвижения продукции ООО ТПК «Стенова» в сети интернет.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Сделать заказ можно выбрав товар в обширном каталоге. При этом, используя функцию 3</a:t>
            </a:r>
            <a:r>
              <a:rPr lang="en-US" dirty="0">
                <a:solidFill>
                  <a:schemeClr val="bg1"/>
                </a:solidFill>
              </a:rPr>
              <a:t>D, </a:t>
            </a:r>
            <a:r>
              <a:rPr lang="ru-RU" dirty="0">
                <a:solidFill>
                  <a:schemeClr val="bg1"/>
                </a:solidFill>
              </a:rPr>
              <a:t>можно посмотреть как обои будут смотреться на стене.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Также можно приобрести аксессуары для создания современного интерьера</a:t>
            </a:r>
            <a:r>
              <a:rPr lang="ru-RU" dirty="0"/>
              <a:t>.</a:t>
            </a:r>
            <a:endParaRPr lang="ru-RU" dirty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6" y="1085851"/>
            <a:ext cx="7667624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375" y="90805"/>
            <a:ext cx="4667885" cy="102616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>
            <a:normAutofit fontScale="90000"/>
          </a:bodyPr>
          <a:lstStyle/>
          <a:p>
            <a:r>
              <a:rPr lang="ru-RU" altLang="en-US"/>
              <a:t>нагрузочное тестирование</a:t>
            </a:r>
            <a:endParaRPr lang="ru-RU" altLang="en-US"/>
          </a:p>
        </p:txBody>
      </p:sp>
      <p:pic>
        <p:nvPicPr>
          <p:cNvPr id="5" name="Изображение 4" descr="Снимок экрана (6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1188085"/>
            <a:ext cx="2108835" cy="1078230"/>
          </a:xfrm>
          <a:prstGeom prst="rect">
            <a:avLst/>
          </a:prstGeom>
        </p:spPr>
      </p:pic>
      <p:pic>
        <p:nvPicPr>
          <p:cNvPr id="9" name="Изображение 8" descr="Снимок экрана (6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85" y="1618615"/>
            <a:ext cx="5848985" cy="5239385"/>
          </a:xfrm>
          <a:prstGeom prst="rect">
            <a:avLst/>
          </a:prstGeom>
        </p:spPr>
      </p:pic>
      <p:pic>
        <p:nvPicPr>
          <p:cNvPr id="10" name="Изображение 9" descr="Снимок экрана (7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2499360"/>
            <a:ext cx="6909435" cy="3886835"/>
          </a:xfrm>
          <a:prstGeom prst="rect">
            <a:avLst/>
          </a:prstGeom>
        </p:spPr>
      </p:pic>
      <p:pic>
        <p:nvPicPr>
          <p:cNvPr id="11" name="Изображение 10" descr="Снимок экрана (7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95" y="90805"/>
            <a:ext cx="4958080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6875" y="259715"/>
            <a:ext cx="6474460" cy="114427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нагрузочное тестирование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396240" y="2536190"/>
            <a:ext cx="7771765" cy="3032125"/>
          </a:xfrm>
        </p:spPr>
        <p:txBody>
          <a:bodyPr>
            <a:normAutofit fontScale="25000" lnSpcReduction="20000"/>
          </a:bodyPr>
          <a:lstStyle/>
          <a:p>
            <a:r>
              <a:rPr lang="ru-RU" altLang="en-US" sz="7200"/>
              <a:t>Осуществлялась имитация работы пользователей. Выполнялись следующие тестовые ситуации:</a:t>
            </a:r>
            <a:endParaRPr lang="ru-RU" altLang="en-US" sz="7200"/>
          </a:p>
          <a:p>
            <a:r>
              <a:rPr lang="ru-RU" altLang="en-US" sz="7200"/>
              <a:t>- главная страница</a:t>
            </a:r>
            <a:endParaRPr lang="ru-RU" altLang="en-US" sz="7200"/>
          </a:p>
          <a:p>
            <a:r>
              <a:rPr lang="ru-RU" altLang="en-US" sz="7200"/>
              <a:t>- каталог</a:t>
            </a:r>
            <a:endParaRPr lang="ru-RU" altLang="en-US" sz="7200"/>
          </a:p>
          <a:p>
            <a:r>
              <a:rPr lang="ru-RU" altLang="en-US" sz="7200"/>
              <a:t>- карточка товара</a:t>
            </a:r>
            <a:endParaRPr lang="ru-RU" altLang="en-US" sz="7200"/>
          </a:p>
          <a:p>
            <a:r>
              <a:rPr lang="ru-RU" altLang="en-US" sz="7200"/>
              <a:t>- корзина</a:t>
            </a:r>
            <a:endParaRPr lang="ru-RU" altLang="en-US" sz="7200"/>
          </a:p>
          <a:p>
            <a:r>
              <a:rPr lang="ru-RU" altLang="en-US" sz="7200"/>
              <a:t>- ЛК</a:t>
            </a:r>
            <a:endParaRPr lang="ru-RU" altLang="en-US" sz="7200"/>
          </a:p>
          <a:p>
            <a:r>
              <a:rPr lang="ru-RU" altLang="en-US" sz="7200"/>
              <a:t>В тестовом сценарии задавалось 200 пользователей которые в течении 5 минут выполняли заданные параметры.</a:t>
            </a:r>
            <a:endParaRPr lang="ru-RU" altLang="en-US" sz="7200"/>
          </a:p>
          <a:p>
            <a:r>
              <a:rPr lang="ru-RU" altLang="en-US" sz="7200"/>
              <a:t>В заданном сценарии наблюдались ошибки.</a:t>
            </a:r>
            <a:endParaRPr lang="ru-RU" altLang="en-US" sz="7200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  <p:pic>
        <p:nvPicPr>
          <p:cNvPr id="4" name="Изображение 3" descr="Снимок экрана (6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410" y="80010"/>
            <a:ext cx="3779520" cy="15036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950" y="685800"/>
            <a:ext cx="5963285" cy="105791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Производительность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358140" y="1997075"/>
            <a:ext cx="8862060" cy="2805430"/>
          </a:xfrm>
        </p:spPr>
        <p:txBody>
          <a:bodyPr/>
          <a:lstStyle/>
          <a:p>
            <a:r>
              <a:rPr lang="ru-RU" altLang="en-US">
                <a:sym typeface="+mn-ea"/>
              </a:rPr>
              <a:t>Время загрузки главной страницы: 2.5 секунды (в пределах нормы)</a:t>
            </a:r>
            <a:endParaRPr lang="ru-RU" altLang="en-US"/>
          </a:p>
          <a:p>
            <a:r>
              <a:rPr lang="ru-RU" altLang="en-US">
                <a:sym typeface="+mn-ea"/>
              </a:rPr>
              <a:t>Устойчивость при нагрузке: сайт нормально работал при 200 одновременных пользователях</a:t>
            </a:r>
            <a:endParaRPr lang="ru-RU" altLang="en-US"/>
          </a:p>
          <a:p>
            <a:r>
              <a:rPr lang="ru-RU" altLang="en-US">
                <a:sym typeface="+mn-ea"/>
              </a:rPr>
              <a:t>Время отклика сервера: 1.2 секунды (в пределах нормы)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385" y="635"/>
            <a:ext cx="3139440" cy="120332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авто тесты </a:t>
            </a:r>
            <a:endParaRPr lang="ru-RU" altLang="en-US"/>
          </a:p>
        </p:txBody>
      </p:sp>
      <p:pic>
        <p:nvPicPr>
          <p:cNvPr id="4" name="Изображение 3" descr="Cod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3310" y="240030"/>
            <a:ext cx="4489450" cy="4992370"/>
          </a:xfrm>
          <a:prstGeom prst="rect">
            <a:avLst/>
          </a:prstGeom>
        </p:spPr>
      </p:pic>
      <p:pic>
        <p:nvPicPr>
          <p:cNvPr id="5" name="Изображение 4" descr="Cod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40" y="1969135"/>
            <a:ext cx="3778250" cy="4702175"/>
          </a:xfrm>
          <a:prstGeom prst="rect">
            <a:avLst/>
          </a:prstGeom>
        </p:spPr>
      </p:pic>
      <p:pic>
        <p:nvPicPr>
          <p:cNvPr id="6" name="Изображение 5" descr="Cod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" y="1432560"/>
            <a:ext cx="4272915" cy="47828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530" y="685800"/>
            <a:ext cx="3397250" cy="109601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Автотесты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293370" y="2000250"/>
            <a:ext cx="8136255" cy="3994150"/>
          </a:xfrm>
        </p:spPr>
        <p:txBody>
          <a:bodyPr>
            <a:normAutofit lnSpcReduction="10000"/>
          </a:bodyPr>
          <a:lstStyle/>
          <a:p>
            <a:r>
              <a:rPr lang="ru-RU" altLang="en-US"/>
              <a:t>Для прохождения автотестов использовали </a:t>
            </a:r>
            <a:r>
              <a:rPr lang="en-US" altLang="en-US"/>
              <a:t>Pycharm 3.12.</a:t>
            </a:r>
            <a:endParaRPr lang="en-US" altLang="en-US"/>
          </a:p>
          <a:p>
            <a:r>
              <a:rPr lang="ru-RU" altLang="en-US"/>
              <a:t>С помощью </a:t>
            </a:r>
            <a:r>
              <a:rPr lang="en-US" altLang="en-US"/>
              <a:t>Selenium </a:t>
            </a:r>
            <a:r>
              <a:rPr lang="ru-RU" altLang="en-US"/>
              <a:t>были проверены такие функции как:</a:t>
            </a:r>
            <a:endParaRPr lang="ru-RU" altLang="en-US"/>
          </a:p>
          <a:p>
            <a:r>
              <a:rPr lang="ru-RU" altLang="en-US"/>
              <a:t>- авторизация пользователя</a:t>
            </a:r>
            <a:endParaRPr lang="ru-RU" altLang="en-US"/>
          </a:p>
          <a:p>
            <a:r>
              <a:rPr lang="ru-RU" altLang="en-US"/>
              <a:t>- переход в раздел «обои»</a:t>
            </a:r>
            <a:endParaRPr lang="ru-RU" altLang="en-US"/>
          </a:p>
          <a:p>
            <a:r>
              <a:rPr lang="ru-RU" altLang="en-US"/>
              <a:t>- переход в раздел «ламинат»</a:t>
            </a:r>
            <a:endParaRPr lang="ru-RU" altLang="en-US"/>
          </a:p>
          <a:p>
            <a:r>
              <a:rPr lang="ru-RU" altLang="en-US"/>
              <a:t>- добавление товара в корзину</a:t>
            </a:r>
            <a:endParaRPr lang="ru-RU" altLang="en-US"/>
          </a:p>
          <a:p>
            <a:r>
              <a:rPr lang="ru-RU" altLang="en-US"/>
              <a:t>- оформление</a:t>
            </a:r>
            <a:endParaRPr lang="ru-RU" altLang="en-US"/>
          </a:p>
          <a:p>
            <a:r>
              <a:rPr lang="ru-RU" altLang="en-US"/>
              <a:t>- удаление товара из корзины</a:t>
            </a:r>
            <a:endParaRPr lang="ru-RU" altLang="en-US"/>
          </a:p>
          <a:p>
            <a:r>
              <a:rPr lang="ru-RU" altLang="en-US"/>
              <a:t>Все тесты прошли успешно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  <p:pic>
        <p:nvPicPr>
          <p:cNvPr id="4" name="Изображение 3" descr="Снимок экрана (7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0275" y="152400"/>
            <a:ext cx="1981200" cy="1981200"/>
          </a:xfrm>
          <a:prstGeom prst="rect">
            <a:avLst/>
          </a:prstGeom>
        </p:spPr>
      </p:pic>
      <p:pic>
        <p:nvPicPr>
          <p:cNvPr id="5" name="Изображение 4" descr="Снимок экрана (7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0" y="5172710"/>
            <a:ext cx="3048000" cy="1323340"/>
          </a:xfrm>
          <a:prstGeom prst="rect">
            <a:avLst/>
          </a:prstGeom>
        </p:spPr>
      </p:pic>
      <p:pic>
        <p:nvPicPr>
          <p:cNvPr id="6" name="Изображение 5" descr="Summa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3021330"/>
            <a:ext cx="3514725" cy="1952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295" y="685800"/>
            <a:ext cx="6572250" cy="118173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>
                <a:sym typeface="+mn-ea"/>
              </a:rPr>
              <a:t>Результаты тестирования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55295" y="2105025"/>
            <a:ext cx="8764905" cy="3889375"/>
          </a:xfrm>
        </p:spPr>
        <p:txBody>
          <a:bodyPr/>
          <a:lstStyle/>
          <a:p>
            <a:pPr marL="0" indent="0">
              <a:buNone/>
            </a:pPr>
            <a:r>
              <a:rPr lang="ru-RU" altLang="en-US">
                <a:highlight>
                  <a:srgbClr val="00FF00"/>
                </a:highlight>
                <a:sym typeface="+mn-ea"/>
              </a:rPr>
              <a:t>Функциональность</a:t>
            </a:r>
            <a:endParaRPr lang="ru-RU" altLang="en-US">
              <a:highlight>
                <a:srgbClr val="00FF00"/>
              </a:highlight>
            </a:endParaRPr>
          </a:p>
          <a:p>
            <a:r>
              <a:rPr lang="ru-RU" altLang="en-US">
                <a:highlight>
                  <a:srgbClr val="00FF00"/>
                </a:highlight>
                <a:sym typeface="+mn-ea"/>
              </a:rPr>
              <a:t>Регистрация: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r>
              <a:rPr lang="ru-RU" altLang="en-US">
                <a:highlight>
                  <a:srgbClr val="00FF00"/>
                </a:highlight>
                <a:sym typeface="+mn-ea"/>
              </a:rPr>
              <a:t>Авторизация: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r>
              <a:rPr lang="ru-RU" altLang="en-US">
                <a:highlight>
                  <a:srgbClr val="00FF00"/>
                </a:highlight>
                <a:sym typeface="+mn-ea"/>
              </a:rPr>
              <a:t>Добавление товаров в корзину: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r>
              <a:rPr lang="ru-RU" altLang="en-US">
                <a:highlight>
                  <a:srgbClr val="00FF00"/>
                </a:highlight>
                <a:sym typeface="+mn-ea"/>
              </a:rPr>
              <a:t>Оформление заказа: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r>
              <a:rPr lang="ru-RU" altLang="en-US">
                <a:highlight>
                  <a:srgbClr val="00FF00"/>
                </a:highlight>
                <a:sym typeface="+mn-ea"/>
              </a:rPr>
              <a:t>Поиск товаров: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r>
              <a:rPr lang="ru-RU" altLang="en-US">
                <a:highlight>
                  <a:srgbClr val="00FF00"/>
                </a:highlight>
                <a:sym typeface="+mn-ea"/>
              </a:rPr>
              <a:t>Фильтрация товаров: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530" y="685800"/>
            <a:ext cx="5080635" cy="108394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>
                <a:sym typeface="+mn-ea"/>
              </a:rPr>
              <a:t>Кроссбраузерность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83895" y="2146935"/>
            <a:ext cx="8536305" cy="3847465"/>
          </a:xfrm>
        </p:spPr>
        <p:txBody>
          <a:bodyPr/>
          <a:lstStyle/>
          <a:p>
            <a:r>
              <a:rPr lang="ru-RU" altLang="en-US">
                <a:highlight>
                  <a:srgbClr val="00FF00"/>
                </a:highlight>
                <a:sym typeface="+mn-ea"/>
              </a:rPr>
              <a:t>Google Chrome: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r>
              <a:rPr lang="ru-RU" altLang="en-US">
                <a:highlight>
                  <a:srgbClr val="00FF00"/>
                </a:highlight>
                <a:sym typeface="+mn-ea"/>
              </a:rPr>
              <a:t>Mozilla Firefox: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r>
              <a:rPr lang="en-US" altLang="en-US">
                <a:highlight>
                  <a:srgbClr val="00FF00"/>
                </a:highlight>
                <a:sym typeface="+mn-ea"/>
              </a:rPr>
              <a:t>Opera</a:t>
            </a:r>
            <a:r>
              <a:rPr lang="ru-RU" altLang="en-US">
                <a:highlight>
                  <a:srgbClr val="00FF00"/>
                </a:highlight>
                <a:sym typeface="+mn-ea"/>
              </a:rPr>
              <a:t>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r>
              <a:rPr lang="ru-RU" altLang="en-US">
                <a:highlight>
                  <a:srgbClr val="00FF00"/>
                </a:highlight>
                <a:sym typeface="+mn-ea"/>
              </a:rPr>
              <a:t>Microsoft Edge: </a:t>
            </a:r>
            <a:r>
              <a:rPr lang="ru-RU" altLang="en-US">
                <a:sym typeface="+mn-ea"/>
              </a:rPr>
              <a:t>успешно</a:t>
            </a:r>
            <a:endParaRPr lang="ru-RU" altLang="en-US"/>
          </a:p>
          <a:p>
            <a:r>
              <a:rPr lang="en-US" altLang="en-US">
                <a:highlight>
                  <a:srgbClr val="00FF00"/>
                </a:highlight>
                <a:sym typeface="+mn-ea"/>
              </a:rPr>
              <a:t>Yandex</a:t>
            </a:r>
            <a:r>
              <a:rPr lang="ru-RU" altLang="en-US">
                <a:highlight>
                  <a:srgbClr val="00FF00"/>
                </a:highlight>
                <a:sym typeface="+mn-ea"/>
              </a:rPr>
              <a:t>:</a:t>
            </a:r>
            <a:r>
              <a:rPr lang="ru-RU" altLang="en-US">
                <a:sym typeface="+mn-ea"/>
              </a:rPr>
              <a:t> успешно</a:t>
            </a:r>
            <a:endParaRPr lang="ru-RU" altLang="en-US"/>
          </a:p>
          <a:p>
            <a:r>
              <a:rPr lang="ru-RU" altLang="en-US">
                <a:highlight>
                  <a:srgbClr val="00FF00"/>
                </a:highlight>
                <a:sym typeface="+mn-ea"/>
              </a:rPr>
              <a:t>Мобильная версия сайта на </a:t>
            </a:r>
            <a:r>
              <a:rPr lang="en-US" altLang="en-US">
                <a:highlight>
                  <a:srgbClr val="00FF00"/>
                </a:highlight>
                <a:sym typeface="+mn-ea"/>
              </a:rPr>
              <a:t>Android12 </a:t>
            </a:r>
            <a:r>
              <a:rPr lang="ru-RU" altLang="en-US">
                <a:highlight>
                  <a:srgbClr val="00FF00"/>
                </a:highlight>
                <a:sym typeface="+mn-ea"/>
              </a:rPr>
              <a:t>в </a:t>
            </a:r>
            <a:r>
              <a:rPr lang="en-US" altLang="en-US">
                <a:highlight>
                  <a:srgbClr val="00FF00"/>
                </a:highlight>
                <a:sym typeface="+mn-ea"/>
              </a:rPr>
              <a:t>Chrome</a:t>
            </a:r>
            <a:r>
              <a:rPr lang="ru-RU" altLang="en-US">
                <a:highlight>
                  <a:srgbClr val="00FF00"/>
                </a:highlight>
                <a:sym typeface="+mn-ea"/>
              </a:rPr>
              <a:t>: </a:t>
            </a:r>
            <a:r>
              <a:rPr lang="ru-RU" altLang="en-US">
                <a:sym typeface="+mn-ea"/>
              </a:rPr>
              <a:t>успешно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530" y="685800"/>
            <a:ext cx="2786380" cy="133286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выводы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551815" y="2208530"/>
            <a:ext cx="8668385" cy="4094480"/>
          </a:xfrm>
        </p:spPr>
        <p:txBody>
          <a:bodyPr/>
          <a:lstStyle/>
          <a:p>
            <a:r>
              <a:rPr lang="ru-RU" altLang="en-US"/>
              <a:t>Всего было подготовлено </a:t>
            </a:r>
            <a:r>
              <a:rPr lang="ru-RU" altLang="en-US">
                <a:highlight>
                  <a:srgbClr val="00FF00"/>
                </a:highlight>
              </a:rPr>
              <a:t>15</a:t>
            </a:r>
            <a:r>
              <a:rPr lang="en-US" altLang="ru-RU">
                <a:highlight>
                  <a:srgbClr val="00FF00"/>
                </a:highlight>
              </a:rPr>
              <a:t>2</a:t>
            </a:r>
            <a:r>
              <a:rPr lang="ru-RU" altLang="en-US"/>
              <a:t> тест кейса.</a:t>
            </a:r>
            <a:endParaRPr lang="ru-RU" altLang="en-US"/>
          </a:p>
          <a:p>
            <a:r>
              <a:rPr lang="ru-RU" altLang="en-US"/>
              <a:t>По результатам тестирования:</a:t>
            </a:r>
            <a:endParaRPr lang="ru-RU" altLang="en-US"/>
          </a:p>
          <a:p>
            <a:r>
              <a:rPr lang="ru-RU" altLang="en-US">
                <a:highlight>
                  <a:srgbClr val="00FF00"/>
                </a:highlight>
              </a:rPr>
              <a:t>Пройдены</a:t>
            </a:r>
            <a:r>
              <a:rPr lang="ru-RU" altLang="en-US"/>
              <a:t> 129</a:t>
            </a:r>
            <a:endParaRPr lang="ru-RU" altLang="en-US"/>
          </a:p>
          <a:p>
            <a:r>
              <a:rPr lang="ru-RU" altLang="en-US">
                <a:highlight>
                  <a:srgbClr val="FF0000"/>
                </a:highlight>
              </a:rPr>
              <a:t>Не пройдены</a:t>
            </a:r>
            <a:r>
              <a:rPr lang="ru-RU" altLang="en-US"/>
              <a:t> 23</a:t>
            </a:r>
            <a:endParaRPr lang="ru-RU" altLang="en-US"/>
          </a:p>
        </p:txBody>
      </p:sp>
      <p:pic>
        <p:nvPicPr>
          <p:cNvPr id="4" name="Изображение 3" descr="Снимок экрана (8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775" y="598170"/>
            <a:ext cx="4905375" cy="36861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530" y="685800"/>
            <a:ext cx="2945130" cy="120777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выводы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83895" y="2129790"/>
            <a:ext cx="8536305" cy="3864610"/>
          </a:xfrm>
        </p:spPr>
        <p:txBody>
          <a:bodyPr/>
          <a:lstStyle/>
          <a:p>
            <a:r>
              <a:rPr lang="ru-RU" altLang="en-US"/>
              <a:t>Всего в процессе тестирования было выявлено 23 бага:</a:t>
            </a:r>
            <a:endParaRPr lang="ru-RU" altLang="en-US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/>
              <a:t>Critical - 3</a:t>
            </a:r>
            <a:endParaRPr lang="en-US" altLang="en-US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/>
              <a:t>Minor - 3</a:t>
            </a:r>
            <a:endParaRPr lang="en-US" altLang="en-US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/>
              <a:t>Major - 15</a:t>
            </a:r>
            <a:endParaRPr lang="en-US" altLang="en-US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/>
              <a:t>Trivial - 2</a:t>
            </a:r>
            <a:endParaRPr lang="en-US" altLang="en-US"/>
          </a:p>
          <a:p>
            <a:pPr marL="342900" indent="-342900">
              <a:buFont typeface="Wingdings" panose="05000000000000000000" charset="0"/>
              <a:buChar char="Ø"/>
            </a:pPr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  <p:pic>
        <p:nvPicPr>
          <p:cNvPr id="5" name="Изображение 4" descr="Снимок экрана (8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7085" y="3021965"/>
            <a:ext cx="534352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530" y="280035"/>
            <a:ext cx="2980055" cy="131381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выводы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83895" y="2040255"/>
            <a:ext cx="8536305" cy="3954145"/>
          </a:xfrm>
        </p:spPr>
        <p:txBody>
          <a:bodyPr/>
          <a:lstStyle/>
          <a:p>
            <a:r>
              <a:rPr lang="ru-RU" altLang="en-US" dirty="0">
                <a:sym typeface="+mn-ea"/>
              </a:rPr>
              <a:t>На основе проведенного тестирования можно сделать следующие выводы:</a:t>
            </a:r>
            <a:endParaRPr lang="ru-RU" altLang="en-US" dirty="0"/>
          </a:p>
          <a:p>
            <a:endParaRPr lang="ru-RU" altLang="en-US" dirty="0"/>
          </a:p>
          <a:p>
            <a:r>
              <a:rPr lang="ru-RU" altLang="en-US" dirty="0">
                <a:sym typeface="+mn-ea"/>
              </a:rPr>
              <a:t>Функциональность сайта в целом соответствует требованиям.</a:t>
            </a:r>
            <a:endParaRPr lang="ru-RU" altLang="en-US" dirty="0"/>
          </a:p>
          <a:p>
            <a:r>
              <a:rPr lang="ru-RU" altLang="en-US" dirty="0">
                <a:sym typeface="+mn-ea"/>
              </a:rPr>
              <a:t>Производительность сайта удовлетворительная. </a:t>
            </a:r>
            <a:endParaRPr lang="ru-RU" altLang="en-US" dirty="0"/>
          </a:p>
          <a:p>
            <a:r>
              <a:rPr lang="ru-RU" altLang="en-US" dirty="0">
                <a:sym typeface="+mn-ea"/>
              </a:rPr>
              <a:t>Сайт корректно работает во всех основных браузерах и на различных устройствах.</a:t>
            </a:r>
            <a:endParaRPr lang="ru-RU" altLang="en-US" dirty="0">
              <a:sym typeface="+mn-ea"/>
            </a:endParaRPr>
          </a:p>
          <a:p>
            <a:r>
              <a:rPr lang="ru-RU" altLang="en-US" dirty="0"/>
              <a:t>В целом выявленные баги не блокируют и  не влияют на работу системы, </a:t>
            </a:r>
            <a:r>
              <a:rPr lang="ru-RU" altLang="en-US" dirty="0" smtClean="0"/>
              <a:t>приоритет устранения </a:t>
            </a:r>
            <a:r>
              <a:rPr lang="ru-RU" altLang="en-US" dirty="0"/>
              <a:t>дефектов </a:t>
            </a:r>
            <a:r>
              <a:rPr lang="ru-RU" altLang="en-US" dirty="0" smtClean="0"/>
              <a:t>низкий.</a:t>
            </a:r>
            <a:endParaRPr lang="ru-RU" altLang="en-US" dirty="0"/>
          </a:p>
          <a:p>
            <a:endParaRPr lang="ru-RU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425" y="443865"/>
            <a:ext cx="8313420" cy="85280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/>
              <a:t>Содержание тест плана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4810" y="1830070"/>
            <a:ext cx="7227570" cy="4490085"/>
          </a:xfrm>
        </p:spPr>
        <p:txBody>
          <a:bodyPr>
            <a:noAutofit/>
          </a:bodyPr>
          <a:lstStyle/>
          <a:p>
            <a:r>
              <a:rPr lang="ru-RU" sz="1500">
                <a:solidFill>
                  <a:schemeClr val="bg1"/>
                </a:solidFill>
              </a:rPr>
              <a:t>1.Введение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1.1 Основная информация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1.2 Цели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1.3 Исходные данные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1.4 Цели тестирования 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2.Рамки проекта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2.1 Область тестирования сайта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3.Условия для тестирования	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4.План работы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5.Стратегия процесса тестирования	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5.1Типы тестирования	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5.1.1Функциональное тестирование	</a:t>
            </a:r>
            <a:endParaRPr lang="ru-RU" sz="1500">
              <a:solidFill>
                <a:schemeClr val="bg1"/>
              </a:solidFill>
            </a:endParaRPr>
          </a:p>
          <a:p>
            <a:r>
              <a:rPr lang="ru-RU" sz="1500">
                <a:solidFill>
                  <a:schemeClr val="bg1"/>
                </a:solidFill>
              </a:rPr>
              <a:t>Тестирование кроссбраузерности	</a:t>
            </a:r>
            <a:endParaRPr lang="ru-RU" sz="1500">
              <a:solidFill>
                <a:schemeClr val="bg1"/>
              </a:solidFill>
            </a:endParaRPr>
          </a:p>
        </p:txBody>
      </p:sp>
      <p:pic>
        <p:nvPicPr>
          <p:cNvPr id="4" name="Изображение 3" descr="Снимок экрана (1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5425" y="1423670"/>
            <a:ext cx="4346575" cy="264795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387465" y="6138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ссылка на  диск</a:t>
            </a:r>
            <a:endParaRPr lang="ru-RU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8485" y="685800"/>
            <a:ext cx="4613275" cy="102298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рекомендации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365760" y="1864360"/>
            <a:ext cx="8854440" cy="4130040"/>
          </a:xfrm>
        </p:spPr>
        <p:txBody>
          <a:bodyPr/>
          <a:lstStyle/>
          <a:p>
            <a:r>
              <a:rPr lang="ru-RU" altLang="en-US" dirty="0"/>
              <a:t>По результатам тестирования разработаны следующие рекомендации для сайта </a:t>
            </a:r>
            <a:r>
              <a:rPr lang="ru-RU" altLang="en-US" dirty="0">
                <a:highlight>
                  <a:srgbClr val="00FF00"/>
                </a:highlight>
              </a:rPr>
              <a:t>www.stenova.ru:</a:t>
            </a:r>
            <a:endParaRPr lang="ru-RU" altLang="en-US" dirty="0">
              <a:highlight>
                <a:srgbClr val="00FF00"/>
              </a:highlight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ru-RU" altLang="en-US" dirty="0"/>
              <a:t>У</a:t>
            </a:r>
            <a:r>
              <a:rPr lang="ru-RU" altLang="en-US" dirty="0" smtClean="0"/>
              <a:t>странить </a:t>
            </a:r>
            <a:r>
              <a:rPr lang="ru-RU" altLang="en-US" dirty="0"/>
              <a:t>найденные </a:t>
            </a:r>
            <a:r>
              <a:rPr lang="ru-RU" altLang="en-US" dirty="0" smtClean="0"/>
              <a:t>ошибки</a:t>
            </a:r>
            <a:endParaRPr lang="ru-RU" altLang="en-US" dirty="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ru-RU" dirty="0"/>
              <a:t>Т</a:t>
            </a:r>
            <a:r>
              <a:rPr lang="ru-RU" dirty="0" smtClean="0"/>
              <a:t>естирование </a:t>
            </a:r>
            <a:r>
              <a:rPr lang="ru-RU" dirty="0"/>
              <a:t>завершено. Обнаружено минимальное количество незначительных ошибок, не влияющих на функциональность. Рекомендации по улучшению представлены отдельно.</a:t>
            </a:r>
            <a:endParaRPr lang="ru-RU" altLang="en-US" dirty="0">
              <a:highlight>
                <a:srgbClr val="00FF00"/>
              </a:highlight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ru-RU" altLang="en-US" dirty="0">
              <a:highlight>
                <a:srgbClr val="00FF00"/>
              </a:highlight>
            </a:endParaRPr>
          </a:p>
        </p:txBody>
      </p:sp>
      <p:pic>
        <p:nvPicPr>
          <p:cNvPr id="4" name="Изображение 3" descr="Снимок экрана (8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7775" y="299085"/>
            <a:ext cx="3007360" cy="23571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спасибо за внимание !</a:t>
            </a:r>
            <a:endParaRPr lang="ru-RU" altLang="en-US"/>
          </a:p>
        </p:txBody>
      </p:sp>
      <p:pic>
        <p:nvPicPr>
          <p:cNvPr id="4" name="Изображение 3" descr="Снимок экрана (3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0070" y="3603625"/>
            <a:ext cx="2352675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530" y="351155"/>
            <a:ext cx="5412105" cy="106616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 dirty="0" smtClean="0"/>
              <a:t>Цели Тестирования</a:t>
            </a:r>
            <a:endParaRPr lang="ru-RU" altLang="en-US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83895" y="1855470"/>
            <a:ext cx="8536305" cy="41389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altLang="en-US" dirty="0">
                <a:sym typeface="+mn-ea"/>
              </a:rPr>
              <a:t>Цель данного тестирования – оценить функциональность и производительность сайта </a:t>
            </a:r>
            <a:r>
              <a:rPr lang="ru-RU" altLang="en-US" dirty="0">
                <a:highlight>
                  <a:srgbClr val="00FF00"/>
                </a:highlight>
                <a:sym typeface="+mn-ea"/>
              </a:rPr>
              <a:t>www.stenova.ru</a:t>
            </a:r>
            <a:r>
              <a:rPr lang="ru-RU" altLang="en-US" dirty="0">
                <a:sym typeface="+mn-ea"/>
              </a:rPr>
              <a:t>. Тестирование проводилось с использованием как ручных, так и автоматизированных методов. Важно отметить, что тестирование проводилось в несколько этапов, чтобы обеспечить всестороннюю проверку сайта.</a:t>
            </a:r>
            <a:endParaRPr lang="ru-RU" altLang="en-US" dirty="0"/>
          </a:p>
          <a:p>
            <a:endParaRPr lang="ru-RU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530" y="685800"/>
            <a:ext cx="5680710" cy="126047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>
                <a:sym typeface="+mn-ea"/>
              </a:rPr>
              <a:t>Область тестирования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365760" y="2023745"/>
            <a:ext cx="8854440" cy="39706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altLang="en-US">
                <a:highlight>
                  <a:srgbClr val="00FF00"/>
                </a:highlight>
                <a:sym typeface="+mn-ea"/>
              </a:rPr>
              <a:t>Функциональность:</a:t>
            </a:r>
            <a:r>
              <a:rPr lang="ru-RU" altLang="en-US">
                <a:sym typeface="+mn-ea"/>
              </a:rPr>
              <a:t> проверка основных функций сайта, таких как регистрация, авторизация, добавление товаров в корзину и оформление заказа.</a:t>
            </a:r>
            <a:endParaRPr lang="ru-RU" altLang="en-US"/>
          </a:p>
          <a:p>
            <a:pPr>
              <a:lnSpc>
                <a:spcPct val="150000"/>
              </a:lnSpc>
            </a:pPr>
            <a:r>
              <a:rPr lang="ru-RU" altLang="en-US">
                <a:highlight>
                  <a:srgbClr val="00FF00"/>
                </a:highlight>
                <a:sym typeface="+mn-ea"/>
              </a:rPr>
              <a:t>Производительность:</a:t>
            </a:r>
            <a:r>
              <a:rPr lang="ru-RU" altLang="en-US">
                <a:sym typeface="+mn-ea"/>
              </a:rPr>
              <a:t> оценка времени загрузки страниц и устойчивости сайта при высокой нагрузке.</a:t>
            </a:r>
            <a:endParaRPr lang="ru-RU" altLang="en-US"/>
          </a:p>
          <a:p>
            <a:pPr>
              <a:lnSpc>
                <a:spcPct val="150000"/>
              </a:lnSpc>
            </a:pPr>
            <a:r>
              <a:rPr lang="ru-RU" altLang="en-US">
                <a:highlight>
                  <a:srgbClr val="00FF00"/>
                </a:highlight>
                <a:sym typeface="+mn-ea"/>
              </a:rPr>
              <a:t>Кроссбраузерность:</a:t>
            </a:r>
            <a:r>
              <a:rPr lang="ru-RU" altLang="en-US">
                <a:sym typeface="+mn-ea"/>
              </a:rPr>
              <a:t> проверка корректности работы сайта в различных браузерах и на различных устройствах.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530" y="685800"/>
            <a:ext cx="6519545" cy="112903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 dirty="0">
                <a:sym typeface="+mn-ea"/>
              </a:rPr>
              <a:t>Методология тестирования</a:t>
            </a:r>
            <a:endParaRPr lang="ru-RU" altLang="en-US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427990" y="1962150"/>
            <a:ext cx="10045065" cy="4032250"/>
          </a:xfrm>
        </p:spPr>
        <p:txBody>
          <a:bodyPr>
            <a:normAutofit fontScale="80000" lnSpcReduction="10000"/>
          </a:bodyPr>
          <a:lstStyle/>
          <a:p>
            <a:pPr>
              <a:lnSpc>
                <a:spcPct val="150000"/>
              </a:lnSpc>
            </a:pPr>
            <a:r>
              <a:rPr lang="ru-RU" altLang="en-US" dirty="0">
                <a:highlight>
                  <a:srgbClr val="00FF00"/>
                </a:highlight>
                <a:sym typeface="+mn-ea"/>
              </a:rPr>
              <a:t>Ручное тестирование:</a:t>
            </a:r>
            <a:r>
              <a:rPr lang="ru-RU" altLang="en-US" dirty="0">
                <a:sym typeface="+mn-ea"/>
              </a:rPr>
              <a:t> проверка функциональности сайта вручную. Мы выполняли различные сценарии использования сайта, чтобы выявить возможные проблемы.</a:t>
            </a:r>
            <a:endParaRPr lang="ru-RU" altLang="en-US" dirty="0"/>
          </a:p>
          <a:p>
            <a:pPr>
              <a:lnSpc>
                <a:spcPct val="150000"/>
              </a:lnSpc>
            </a:pPr>
            <a:r>
              <a:rPr lang="ru-RU" altLang="en-US" dirty="0">
                <a:highlight>
                  <a:srgbClr val="00FF00"/>
                </a:highlight>
                <a:sym typeface="+mn-ea"/>
              </a:rPr>
              <a:t>Автоматизированное тестирование:</a:t>
            </a:r>
            <a:r>
              <a:rPr lang="ru-RU" altLang="en-US" dirty="0">
                <a:sym typeface="+mn-ea"/>
              </a:rPr>
              <a:t> использование инструментов </a:t>
            </a:r>
            <a:r>
              <a:rPr lang="ru-RU" altLang="en-US" dirty="0" err="1">
                <a:sym typeface="+mn-ea"/>
              </a:rPr>
              <a:t>Selenium</a:t>
            </a:r>
            <a:r>
              <a:rPr lang="ru-RU" altLang="en-US" dirty="0">
                <a:sym typeface="+mn-ea"/>
              </a:rPr>
              <a:t> для автоматизации тестов. Это позволило провести более масштабное и быстрое тестирование.</a:t>
            </a:r>
            <a:endParaRPr lang="ru-RU" altLang="en-US" dirty="0"/>
          </a:p>
          <a:p>
            <a:pPr>
              <a:lnSpc>
                <a:spcPct val="150000"/>
              </a:lnSpc>
            </a:pPr>
            <a:r>
              <a:rPr lang="ru-RU" altLang="en-US" dirty="0">
                <a:highlight>
                  <a:srgbClr val="00FF00"/>
                </a:highlight>
                <a:sym typeface="+mn-ea"/>
              </a:rPr>
              <a:t>Тестирование производительности:</a:t>
            </a:r>
            <a:r>
              <a:rPr lang="ru-RU" altLang="en-US" dirty="0">
                <a:sym typeface="+mn-ea"/>
              </a:rPr>
              <a:t> использование </a:t>
            </a:r>
            <a:r>
              <a:rPr lang="ru-RU" altLang="en-US" dirty="0" err="1">
                <a:sym typeface="+mn-ea"/>
              </a:rPr>
              <a:t>JMeter</a:t>
            </a:r>
            <a:r>
              <a:rPr lang="ru-RU" altLang="en-US" dirty="0">
                <a:sym typeface="+mn-ea"/>
              </a:rPr>
              <a:t> для симуляции нагрузки на сайт. Это помогло оценить, как сайт будет работать при большом количестве пользователей.</a:t>
            </a:r>
            <a:endParaRPr lang="ru-RU" altLang="en-US" dirty="0"/>
          </a:p>
          <a:p>
            <a:pPr>
              <a:lnSpc>
                <a:spcPct val="150000"/>
              </a:lnSpc>
            </a:pPr>
            <a:r>
              <a:rPr lang="ru-RU" altLang="en-US" dirty="0" err="1">
                <a:highlight>
                  <a:srgbClr val="00FF00"/>
                </a:highlight>
                <a:sym typeface="+mn-ea"/>
              </a:rPr>
              <a:t>Кроссбраузерное</a:t>
            </a:r>
            <a:r>
              <a:rPr lang="ru-RU" altLang="en-US" dirty="0">
                <a:highlight>
                  <a:srgbClr val="00FF00"/>
                </a:highlight>
                <a:sym typeface="+mn-ea"/>
              </a:rPr>
              <a:t> тестирование:</a:t>
            </a:r>
            <a:r>
              <a:rPr lang="ru-RU" altLang="en-US" dirty="0">
                <a:sym typeface="+mn-ea"/>
              </a:rPr>
              <a:t> проверка работы сайта в различных браузерах и на различных устройствах, чтобы убедиться, что сайт корректно отображается и функционирует в любых условиях.</a:t>
            </a:r>
            <a:endParaRPr lang="ru-RU" altLang="en-US" dirty="0"/>
          </a:p>
          <a:p>
            <a:endParaRPr lang="ru-RU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150" y="297180"/>
            <a:ext cx="6711950" cy="126936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методы тестирования;</a:t>
            </a:r>
            <a:br>
              <a:rPr lang="ru-RU" altLang="en-US"/>
            </a:br>
            <a:r>
              <a:rPr lang="ru-RU" altLang="en-US"/>
              <a:t>техники тест дизайна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253365" y="1891030"/>
            <a:ext cx="8561070" cy="2989580"/>
          </a:xfrm>
        </p:spPr>
        <p:txBody>
          <a:bodyPr>
            <a:normAutofit/>
          </a:bodyPr>
          <a:lstStyle/>
          <a:p>
            <a:r>
              <a:rPr lang="ru-RU" altLang="en-US"/>
              <a:t>Тестирование проводилось </a:t>
            </a:r>
            <a:r>
              <a:rPr lang="ru-RU" altLang="en-US">
                <a:highlight>
                  <a:srgbClr val="FFFF00"/>
                </a:highlight>
              </a:rPr>
              <a:t>методом черного ящика</a:t>
            </a:r>
            <a:r>
              <a:rPr lang="ru-RU" altLang="en-US"/>
              <a:t>.</a:t>
            </a:r>
            <a:endParaRPr lang="ru-RU" altLang="en-US"/>
          </a:p>
          <a:p>
            <a:r>
              <a:rPr lang="ru-RU" altLang="en-US">
                <a:solidFill>
                  <a:schemeClr val="bg1"/>
                </a:solidFill>
                <a:highlight>
                  <a:srgbClr val="FFFF00"/>
                </a:highlight>
              </a:rPr>
              <a:t>Техники тест дизайна:</a:t>
            </a:r>
            <a:r>
              <a:rPr lang="ru-RU" altLang="en-US"/>
              <a:t> эквивалентное разбиение, граничные значения, матрица принятия решений, причина и следствие, попарное тестирование, предугадывание ошибок, доменный анализ.</a:t>
            </a:r>
            <a:endParaRPr lang="ru-RU" altLang="en-US"/>
          </a:p>
        </p:txBody>
      </p:sp>
      <p:pic>
        <p:nvPicPr>
          <p:cNvPr id="8" name="Изображение 7" descr="Снимок экрана (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9895" y="4131945"/>
            <a:ext cx="3712210" cy="2431415"/>
          </a:xfrm>
          <a:prstGeom prst="rect">
            <a:avLst/>
          </a:prstGeom>
        </p:spPr>
      </p:pic>
      <p:pic>
        <p:nvPicPr>
          <p:cNvPr id="5" name="Изображение 4" descr="Снимок экрана (3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005" y="666750"/>
            <a:ext cx="2809875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78130" y="374015"/>
            <a:ext cx="7740015" cy="1213485"/>
          </a:xfr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>
            <a:normAutofit/>
          </a:bodyPr>
          <a:lstStyle/>
          <a:p>
            <a:r>
              <a:rPr lang="ru-RU" altLang="en-US"/>
              <a:t>Исходные данные для тестирования</a:t>
            </a:r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>
          <a:xfrm>
            <a:off x="4524375" y="2051685"/>
            <a:ext cx="5806440" cy="2028190"/>
          </a:xfrm>
        </p:spPr>
        <p:txBody>
          <a:bodyPr/>
          <a:lstStyle/>
          <a:p>
            <a:r>
              <a:rPr lang="ru-RU" altLang="en-US"/>
              <a:t>Исходные данные для тестирования это документация ввиде требований к сайту, которую предоставил отдел развития интернет продаж </a:t>
            </a:r>
            <a:endParaRPr lang="ru-RU" altLang="en-US"/>
          </a:p>
          <a:p>
            <a:r>
              <a:rPr lang="ru-RU" altLang="en-US"/>
              <a:t>www.stenova.ru</a:t>
            </a:r>
            <a:endParaRPr lang="ru-RU" altLang="en-US"/>
          </a:p>
        </p:txBody>
      </p:sp>
      <p:pic>
        <p:nvPicPr>
          <p:cNvPr id="6" name="Изображение 5" descr="Снимок экрана (1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1698625"/>
            <a:ext cx="3390900" cy="4295775"/>
          </a:xfrm>
          <a:prstGeom prst="rect">
            <a:avLst/>
          </a:prstGeom>
        </p:spPr>
      </p:pic>
      <p:pic>
        <p:nvPicPr>
          <p:cNvPr id="7" name="Изображение 6" descr="Снимок экрана (1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205" y="3366135"/>
            <a:ext cx="4099560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43205" y="121920"/>
            <a:ext cx="4560570" cy="1030605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/>
          <a:lstStyle/>
          <a:p>
            <a:r>
              <a:rPr lang="ru-RU" altLang="en-US"/>
              <a:t>Структура сайта</a:t>
            </a:r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>
          <a:xfrm>
            <a:off x="136525" y="1723390"/>
            <a:ext cx="4547235" cy="1852295"/>
          </a:xfrm>
        </p:spPr>
        <p:txBody>
          <a:bodyPr>
            <a:normAutofit fontScale="90000" lnSpcReduction="10000"/>
          </a:bodyPr>
          <a:lstStyle/>
          <a:p>
            <a:r>
              <a:rPr lang="ru-RU" altLang="en-US"/>
              <a:t>Использование структурированного представления сайта позволило нам получить более полное и наглядное понимание его функционала, что значительно упростило процесс тестирования и выявления потенциальных проблем.</a:t>
            </a:r>
            <a:endParaRPr lang="ru-RU" altLang="en-US"/>
          </a:p>
        </p:txBody>
      </p:sp>
      <p:pic>
        <p:nvPicPr>
          <p:cNvPr id="6" name="Изображение 5" descr="Снимок экрана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2850" y="68580"/>
            <a:ext cx="7071995" cy="4934585"/>
          </a:xfrm>
          <a:prstGeom prst="rect">
            <a:avLst/>
          </a:prstGeom>
        </p:spPr>
      </p:pic>
      <p:pic>
        <p:nvPicPr>
          <p:cNvPr id="2" name="Изображение 1" descr="Снимок экрана (8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" y="3575685"/>
            <a:ext cx="2690495" cy="316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5810</Words>
  <Application>WPS Presentation</Application>
  <PresentationFormat>Произвольный</PresentationFormat>
  <Paragraphs>214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SimSun</vt:lpstr>
      <vt:lpstr>Wingdings</vt:lpstr>
      <vt:lpstr>Wingdings 3</vt:lpstr>
      <vt:lpstr>Montserrat</vt:lpstr>
      <vt:lpstr>Calibri</vt:lpstr>
      <vt:lpstr>Century Gothic</vt:lpstr>
      <vt:lpstr>Microsoft YaHei</vt:lpstr>
      <vt:lpstr>Arial Unicode MS</vt:lpstr>
      <vt:lpstr>Wingdings</vt:lpstr>
      <vt:lpstr>Сектор</vt:lpstr>
      <vt:lpstr>1_Сектор</vt:lpstr>
      <vt:lpstr>Дипломный проект Тестирование веб сайта www.stenova.ru</vt:lpstr>
      <vt:lpstr>Кратко об объекте тестирования</vt:lpstr>
      <vt:lpstr>Содержание тест плана</vt:lpstr>
      <vt:lpstr>Цели Тестирования</vt:lpstr>
      <vt:lpstr>Область тестирования</vt:lpstr>
      <vt:lpstr>Методология тестирования</vt:lpstr>
      <vt:lpstr>методы тестирования; техники тест дизайна</vt:lpstr>
      <vt:lpstr>Исходные данные для тестирования</vt:lpstr>
      <vt:lpstr>Структура сайта</vt:lpstr>
      <vt:lpstr>Функционал подлежащий тестированию</vt:lpstr>
      <vt:lpstr>тест кейсы</vt:lpstr>
      <vt:lpstr>Зафиксированные баги</vt:lpstr>
      <vt:lpstr>Баг репорты</vt:lpstr>
      <vt:lpstr>кросс браузерное тестирование</vt:lpstr>
      <vt:lpstr>Баги кроссбраузерного тестирования </vt:lpstr>
      <vt:lpstr>Тестирование мобильного сайта</vt:lpstr>
      <vt:lpstr>тест кейсы мобильной версии сайта</vt:lpstr>
      <vt:lpstr>баги мобильной версии сайта</vt:lpstr>
      <vt:lpstr>Зафиксированные баги  в мобильной версии сайта</vt:lpstr>
      <vt:lpstr>нагрузочное тестирование</vt:lpstr>
      <vt:lpstr>нагрузочное тестирование</vt:lpstr>
      <vt:lpstr>Производительность</vt:lpstr>
      <vt:lpstr>авто тесты </vt:lpstr>
      <vt:lpstr>Автотесты</vt:lpstr>
      <vt:lpstr>Результаты тестирования</vt:lpstr>
      <vt:lpstr>Кроссбраузерность</vt:lpstr>
      <vt:lpstr>выводы</vt:lpstr>
      <vt:lpstr>выводы</vt:lpstr>
      <vt:lpstr>выводы</vt:lpstr>
      <vt:lpstr>рекомендации</vt:lpstr>
      <vt:lpstr>спасибо за внимание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Тестирование веб сайта www.stenova.ru</dc:title>
  <dc:creator>Николай</dc:creator>
  <cp:lastModifiedBy>Николай Зубайров</cp:lastModifiedBy>
  <cp:revision>77</cp:revision>
  <dcterms:created xsi:type="dcterms:W3CDTF">2024-11-08T17:41:00Z</dcterms:created>
  <dcterms:modified xsi:type="dcterms:W3CDTF">2025-01-12T16:03:10Z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9848DEB5A5CD4BE48916BF9D101253BC_12</vt:lpwstr>
  </property>
  <property fmtid="{D5CDD505-2E9C-101B-9397-08002B2CF9AE}" pid="3" name="KSOProductBuildVer">
    <vt:lpwstr>1049-12.2.0.19307</vt:lpwstr>
  </property>
</Properties>
</file>